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98" r:id="rId2"/>
    <p:sldId id="297" r:id="rId3"/>
    <p:sldId id="261" r:id="rId4"/>
    <p:sldId id="258" r:id="rId5"/>
    <p:sldId id="296" r:id="rId6"/>
    <p:sldId id="277" r:id="rId7"/>
    <p:sldId id="260" r:id="rId8"/>
    <p:sldId id="300" r:id="rId9"/>
    <p:sldId id="301" r:id="rId10"/>
    <p:sldId id="302" r:id="rId11"/>
    <p:sldId id="304" r:id="rId12"/>
    <p:sldId id="303" r:id="rId13"/>
    <p:sldId id="305" r:id="rId14"/>
    <p:sldId id="273" r:id="rId15"/>
    <p:sldId id="306" r:id="rId16"/>
    <p:sldId id="307" r:id="rId17"/>
    <p:sldId id="308" r:id="rId18"/>
    <p:sldId id="262" r:id="rId19"/>
    <p:sldId id="309" r:id="rId20"/>
    <p:sldId id="27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exend Deca" panose="020B0604020202020204" charset="-78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700"/>
    <a:srgbClr val="FAAE5F"/>
    <a:srgbClr val="171717"/>
    <a:srgbClr val="AB0003"/>
    <a:srgbClr val="015929"/>
    <a:srgbClr val="008A3E"/>
    <a:srgbClr val="000000"/>
    <a:srgbClr val="A05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C45E5-156C-4A2C-8C01-8A27CA142114}" v="516" dt="2023-03-10T05:25:11.213"/>
    <p1510:client id="{4F23C097-041F-4FAD-5DA4-86BDA8C5C8B5}" v="1673" dt="2023-03-10T13:51:57.835"/>
  </p1510:revLst>
</p1510:revInfo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2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2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37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39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26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56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023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128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66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njidhasan20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409.15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35274" y="74596"/>
            <a:ext cx="83595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b="0" dirty="0" err="1"/>
              <a:t>Rajshahi</a:t>
            </a:r>
            <a:r>
              <a:rPr lang="en" sz="2400" b="0" dirty="0"/>
              <a:t> University of Engineering &amp; Technology</a:t>
            </a:r>
            <a:endParaRPr lang="en-US" sz="2400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Google Shape;103;p18">
            <a:extLst>
              <a:ext uri="{FF2B5EF4-FFF2-40B4-BE49-F238E27FC236}">
                <a16:creationId xmlns:a16="http://schemas.microsoft.com/office/drawing/2014/main" id="{7EF978D4-4EE1-0970-2EB9-31A44D791DAE}"/>
              </a:ext>
            </a:extLst>
          </p:cNvPr>
          <p:cNvSpPr txBox="1">
            <a:spLocks/>
          </p:cNvSpPr>
          <p:nvPr/>
        </p:nvSpPr>
        <p:spPr>
          <a:xfrm>
            <a:off x="358519" y="1534220"/>
            <a:ext cx="83595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" sz="2000" b="0" dirty="0"/>
              <a:t>CSE 3200</a:t>
            </a:r>
            <a:br>
              <a:rPr lang="en" sz="2000" b="0" dirty="0"/>
            </a:br>
            <a:r>
              <a:rPr lang="en" sz="2000" b="0" dirty="0"/>
              <a:t>Software Development Project II</a:t>
            </a:r>
            <a:endParaRPr lang="en-US" sz="2000" dirty="0"/>
          </a:p>
        </p:txBody>
      </p:sp>
      <p:sp>
        <p:nvSpPr>
          <p:cNvPr id="13" name="Google Shape;568;p45">
            <a:extLst>
              <a:ext uri="{FF2B5EF4-FFF2-40B4-BE49-F238E27FC236}">
                <a16:creationId xmlns:a16="http://schemas.microsoft.com/office/drawing/2014/main" id="{C45D01B2-B556-558C-1F38-EC9B543ABB13}"/>
              </a:ext>
            </a:extLst>
          </p:cNvPr>
          <p:cNvSpPr txBox="1"/>
          <p:nvPr/>
        </p:nvSpPr>
        <p:spPr>
          <a:xfrm>
            <a:off x="953438" y="4265810"/>
            <a:ext cx="15680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lang="en" sz="900" dirty="0">
              <a:solidFill>
                <a:schemeClr val="lt1"/>
              </a:solidFill>
              <a:latin typeface="Muli"/>
              <a:ea typeface="Muli"/>
              <a:cs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Google Shape;103;p18">
            <a:extLst>
              <a:ext uri="{FF2B5EF4-FFF2-40B4-BE49-F238E27FC236}">
                <a16:creationId xmlns:a16="http://schemas.microsoft.com/office/drawing/2014/main" id="{1B151884-E8D3-8EBB-F08D-DD63F6870570}"/>
              </a:ext>
            </a:extLst>
          </p:cNvPr>
          <p:cNvSpPr txBox="1">
            <a:spLocks/>
          </p:cNvSpPr>
          <p:nvPr/>
        </p:nvSpPr>
        <p:spPr>
          <a:xfrm>
            <a:off x="1501518" y="2788891"/>
            <a:ext cx="317660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" sz="1600" b="0" dirty="0"/>
              <a:t>Submitted by:</a:t>
            </a:r>
          </a:p>
          <a:p>
            <a:r>
              <a:rPr lang="en" sz="1200" dirty="0"/>
              <a:t>1803172</a:t>
            </a:r>
            <a:br>
              <a:rPr lang="en" sz="1600" dirty="0"/>
            </a:br>
            <a:r>
              <a:rPr lang="en" sz="1000" b="0" dirty="0" err="1"/>
              <a:t>Shanjid</a:t>
            </a:r>
            <a:r>
              <a:rPr lang="en" sz="1000" b="0" dirty="0"/>
              <a:t> Hasan Nishat</a:t>
            </a:r>
            <a:endParaRPr lang="en-US" sz="1000" b="0" dirty="0"/>
          </a:p>
          <a:p>
            <a:pPr>
              <a:spcBef>
                <a:spcPts val="400"/>
              </a:spcBef>
            </a:pPr>
            <a:r>
              <a:rPr lang="en" sz="900" b="0" dirty="0">
                <a:hlinkClick r:id="rId3"/>
              </a:rPr>
              <a:t>shanjidhasan202@gmail.com</a:t>
            </a:r>
            <a:endParaRPr lang="en" sz="900"/>
          </a:p>
        </p:txBody>
      </p:sp>
      <p:sp>
        <p:nvSpPr>
          <p:cNvPr id="2" name="Google Shape;103;p18">
            <a:extLst>
              <a:ext uri="{FF2B5EF4-FFF2-40B4-BE49-F238E27FC236}">
                <a16:creationId xmlns:a16="http://schemas.microsoft.com/office/drawing/2014/main" id="{1D0E36D4-E707-8A72-DE5D-F71C5820BB7C}"/>
              </a:ext>
            </a:extLst>
          </p:cNvPr>
          <p:cNvSpPr txBox="1">
            <a:spLocks/>
          </p:cNvSpPr>
          <p:nvPr/>
        </p:nvSpPr>
        <p:spPr>
          <a:xfrm>
            <a:off x="5114449" y="2788891"/>
            <a:ext cx="317660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" sz="1600" b="0" dirty="0"/>
              <a:t>Submitted to:</a:t>
            </a:r>
          </a:p>
          <a:p>
            <a:r>
              <a:rPr lang="en" sz="1200" dirty="0">
                <a:solidFill>
                  <a:schemeClr val="bg1"/>
                </a:solidFill>
                <a:latin typeface="Arial"/>
                <a:cs typeface="Arial"/>
              </a:rPr>
              <a:t>Tasmia Jannat</a:t>
            </a:r>
            <a:br>
              <a:rPr lang="en" sz="1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" sz="1000" b="0" dirty="0">
                <a:solidFill>
                  <a:schemeClr val="bg1"/>
                </a:solidFill>
                <a:latin typeface="Arial"/>
                <a:cs typeface="Arial"/>
              </a:rPr>
              <a:t>Lecturer</a:t>
            </a:r>
            <a:endParaRPr lang="en-US" sz="1000" b="0" dirty="0">
              <a:solidFill>
                <a:schemeClr val="bg1"/>
              </a:solidFill>
            </a:endParaRPr>
          </a:p>
          <a:p>
            <a:pPr>
              <a:spcBef>
                <a:spcPts val="400"/>
              </a:spcBef>
            </a:pPr>
            <a:r>
              <a:rPr lang="en" sz="900" b="0" dirty="0" err="1">
                <a:solidFill>
                  <a:schemeClr val="bg1"/>
                </a:solidFill>
                <a:latin typeface="Arial"/>
                <a:cs typeface="Arial"/>
              </a:rPr>
              <a:t>Rajshahi</a:t>
            </a:r>
            <a:r>
              <a:rPr lang="en" sz="900" b="0" dirty="0">
                <a:solidFill>
                  <a:schemeClr val="bg1"/>
                </a:solidFill>
                <a:latin typeface="Arial"/>
                <a:cs typeface="Arial"/>
              </a:rPr>
              <a:t> University of Engineering &amp; Technology. </a:t>
            </a:r>
            <a:endParaRPr lang="en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8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Performance of </a:t>
            </a:r>
            <a:r>
              <a:rPr lang="en" dirty="0">
                <a:solidFill>
                  <a:srgbClr val="FAAE5F"/>
                </a:solidFill>
              </a:rPr>
              <a:t>VGG19</a:t>
            </a:r>
            <a:endParaRPr lang="en-US" dirty="0" err="1">
              <a:solidFill>
                <a:srgbClr val="FAAE5F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8067147-82FF-DD80-7C2D-748396E3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48" y="1492716"/>
            <a:ext cx="4372303" cy="30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407275" y="1626093"/>
            <a:ext cx="42640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VGG16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A877C-3BAA-B506-C0CA-043429147DE9}"/>
              </a:ext>
            </a:extLst>
          </p:cNvPr>
          <p:cNvGrpSpPr/>
          <p:nvPr/>
        </p:nvGrpSpPr>
        <p:grpSpPr>
          <a:xfrm>
            <a:off x="2688021" y="905704"/>
            <a:ext cx="5896302" cy="3338662"/>
            <a:chOff x="2688021" y="905704"/>
            <a:chExt cx="5896302" cy="3338662"/>
          </a:xfrm>
        </p:grpSpPr>
        <p:pic>
          <p:nvPicPr>
            <p:cNvPr id="2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57B2A6CA-9C32-0067-8113-3985ABFA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021" y="905704"/>
              <a:ext cx="5896302" cy="333866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522999-F20E-F9C3-469F-233696638D8F}"/>
                </a:ext>
              </a:extLst>
            </p:cNvPr>
            <p:cNvSpPr/>
            <p:nvPr/>
          </p:nvSpPr>
          <p:spPr>
            <a:xfrm>
              <a:off x="8336016" y="2469931"/>
              <a:ext cx="170793" cy="124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19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Performance of </a:t>
            </a:r>
            <a:r>
              <a:rPr lang="en" dirty="0">
                <a:solidFill>
                  <a:srgbClr val="FAAE5F"/>
                </a:solidFill>
              </a:rPr>
              <a:t>VGG16</a:t>
            </a:r>
            <a:endParaRPr lang="en-US" dirty="0" err="1">
              <a:solidFill>
                <a:srgbClr val="FAAE5F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25CB28B-226F-58C0-24DB-E6B18978C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25" y="1314985"/>
            <a:ext cx="5462750" cy="33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5255-69B3-E7BD-2531-A81A6CD8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>
                <a:solidFill>
                  <a:srgbClr val="FAAE5F"/>
                </a:solidFill>
              </a:rPr>
              <a:t>AlexNet</a:t>
            </a:r>
            <a:r>
              <a:rPr lang="en" dirty="0">
                <a:solidFill>
                  <a:srgbClr val="FAAE5F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vs</a:t>
            </a:r>
            <a:r>
              <a:rPr lang="en" dirty="0">
                <a:solidFill>
                  <a:srgbClr val="FAAE5F"/>
                </a:solidFill>
              </a:rPr>
              <a:t> VGG19 </a:t>
            </a:r>
            <a:r>
              <a:rPr lang="en" dirty="0">
                <a:solidFill>
                  <a:schemeClr val="bg1"/>
                </a:solidFill>
              </a:rPr>
              <a:t>vs</a:t>
            </a:r>
            <a:r>
              <a:rPr lang="en" dirty="0">
                <a:solidFill>
                  <a:srgbClr val="FAAE5F"/>
                </a:solidFill>
              </a:rPr>
              <a:t> VGG16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F1898-32E0-4909-628D-E7B917354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cxnSp>
        <p:nvCxnSpPr>
          <p:cNvPr id="5" name="Google Shape;309;p31">
            <a:extLst>
              <a:ext uri="{FF2B5EF4-FFF2-40B4-BE49-F238E27FC236}">
                <a16:creationId xmlns:a16="http://schemas.microsoft.com/office/drawing/2014/main" id="{C5CBEAB9-20B6-41BA-91B5-A1C47BF23887}"/>
              </a:ext>
            </a:extLst>
          </p:cNvPr>
          <p:cNvCxnSpPr/>
          <p:nvPr/>
        </p:nvCxnSpPr>
        <p:spPr>
          <a:xfrm>
            <a:off x="600257" y="1344030"/>
            <a:ext cx="5760983" cy="19706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10;p31">
            <a:extLst>
              <a:ext uri="{FF2B5EF4-FFF2-40B4-BE49-F238E27FC236}">
                <a16:creationId xmlns:a16="http://schemas.microsoft.com/office/drawing/2014/main" id="{3C3CA29B-2A47-56B8-64C6-DF4A8023CC18}"/>
              </a:ext>
            </a:extLst>
          </p:cNvPr>
          <p:cNvCxnSpPr/>
          <p:nvPr/>
        </p:nvCxnSpPr>
        <p:spPr>
          <a:xfrm flipV="1">
            <a:off x="600257" y="2060080"/>
            <a:ext cx="5760983" cy="1313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11;p31">
            <a:extLst>
              <a:ext uri="{FF2B5EF4-FFF2-40B4-BE49-F238E27FC236}">
                <a16:creationId xmlns:a16="http://schemas.microsoft.com/office/drawing/2014/main" id="{DB05746A-7E90-3AC2-330F-888B17CB284F}"/>
              </a:ext>
            </a:extLst>
          </p:cNvPr>
          <p:cNvCxnSpPr/>
          <p:nvPr/>
        </p:nvCxnSpPr>
        <p:spPr>
          <a:xfrm>
            <a:off x="600257" y="2782698"/>
            <a:ext cx="5760983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312;p31">
            <a:extLst>
              <a:ext uri="{FF2B5EF4-FFF2-40B4-BE49-F238E27FC236}">
                <a16:creationId xmlns:a16="http://schemas.microsoft.com/office/drawing/2014/main" id="{2621B9DD-04AB-AF51-30F8-8738CD25734C}"/>
              </a:ext>
            </a:extLst>
          </p:cNvPr>
          <p:cNvCxnSpPr/>
          <p:nvPr/>
        </p:nvCxnSpPr>
        <p:spPr>
          <a:xfrm flipV="1">
            <a:off x="600257" y="3459337"/>
            <a:ext cx="5760983" cy="1970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313;p31">
            <a:extLst>
              <a:ext uri="{FF2B5EF4-FFF2-40B4-BE49-F238E27FC236}">
                <a16:creationId xmlns:a16="http://schemas.microsoft.com/office/drawing/2014/main" id="{09972CF2-B3AC-B918-51CC-AEC46E097E85}"/>
              </a:ext>
            </a:extLst>
          </p:cNvPr>
          <p:cNvCxnSpPr/>
          <p:nvPr/>
        </p:nvCxnSpPr>
        <p:spPr>
          <a:xfrm>
            <a:off x="600257" y="4223560"/>
            <a:ext cx="5760983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316;p31">
            <a:extLst>
              <a:ext uri="{FF2B5EF4-FFF2-40B4-BE49-F238E27FC236}">
                <a16:creationId xmlns:a16="http://schemas.microsoft.com/office/drawing/2014/main" id="{AD146DFB-C1D1-0026-D4D5-AE32EC965953}"/>
              </a:ext>
            </a:extLst>
          </p:cNvPr>
          <p:cNvSpPr/>
          <p:nvPr/>
        </p:nvSpPr>
        <p:spPr>
          <a:xfrm>
            <a:off x="1534783" y="1441649"/>
            <a:ext cx="233700" cy="27821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1" name="Google Shape;317;p31">
            <a:extLst>
              <a:ext uri="{FF2B5EF4-FFF2-40B4-BE49-F238E27FC236}">
                <a16:creationId xmlns:a16="http://schemas.microsoft.com/office/drawing/2014/main" id="{076A0BB7-B464-8F1B-6A16-B858698A3398}"/>
              </a:ext>
            </a:extLst>
          </p:cNvPr>
          <p:cNvSpPr/>
          <p:nvPr/>
        </p:nvSpPr>
        <p:spPr>
          <a:xfrm>
            <a:off x="1849027" y="2782698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19;p31">
            <a:extLst>
              <a:ext uri="{FF2B5EF4-FFF2-40B4-BE49-F238E27FC236}">
                <a16:creationId xmlns:a16="http://schemas.microsoft.com/office/drawing/2014/main" id="{5FF26E58-47D6-27C8-51B8-362B9EAEB140}"/>
              </a:ext>
            </a:extLst>
          </p:cNvPr>
          <p:cNvSpPr/>
          <p:nvPr/>
        </p:nvSpPr>
        <p:spPr>
          <a:xfrm>
            <a:off x="3287788" y="1491999"/>
            <a:ext cx="233700" cy="27317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0;p31">
            <a:extLst>
              <a:ext uri="{FF2B5EF4-FFF2-40B4-BE49-F238E27FC236}">
                <a16:creationId xmlns:a16="http://schemas.microsoft.com/office/drawing/2014/main" id="{1A0667D8-CC93-3663-1C17-4E86C12EC8BE}"/>
              </a:ext>
            </a:extLst>
          </p:cNvPr>
          <p:cNvSpPr/>
          <p:nvPr/>
        </p:nvSpPr>
        <p:spPr>
          <a:xfrm>
            <a:off x="3588895" y="2286627"/>
            <a:ext cx="246837" cy="19374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2;p31">
            <a:extLst>
              <a:ext uri="{FF2B5EF4-FFF2-40B4-BE49-F238E27FC236}">
                <a16:creationId xmlns:a16="http://schemas.microsoft.com/office/drawing/2014/main" id="{77E67B02-1633-45B3-A09F-D179CB76D51D}"/>
              </a:ext>
            </a:extLst>
          </p:cNvPr>
          <p:cNvSpPr/>
          <p:nvPr/>
        </p:nvSpPr>
        <p:spPr>
          <a:xfrm>
            <a:off x="5040792" y="1396455"/>
            <a:ext cx="233700" cy="28273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3;p31">
            <a:extLst>
              <a:ext uri="{FF2B5EF4-FFF2-40B4-BE49-F238E27FC236}">
                <a16:creationId xmlns:a16="http://schemas.microsoft.com/office/drawing/2014/main" id="{21EACAA0-D94D-EB6A-DD19-5649D60F4D1A}"/>
              </a:ext>
            </a:extLst>
          </p:cNvPr>
          <p:cNvSpPr/>
          <p:nvPr/>
        </p:nvSpPr>
        <p:spPr>
          <a:xfrm>
            <a:off x="5355037" y="2611596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25;p31">
            <a:extLst>
              <a:ext uri="{FF2B5EF4-FFF2-40B4-BE49-F238E27FC236}">
                <a16:creationId xmlns:a16="http://schemas.microsoft.com/office/drawing/2014/main" id="{AF4D1823-6193-BDF1-2E75-101EAAE9FBE1}"/>
              </a:ext>
            </a:extLst>
          </p:cNvPr>
          <p:cNvSpPr/>
          <p:nvPr/>
        </p:nvSpPr>
        <p:spPr>
          <a:xfrm>
            <a:off x="6537607" y="1654912"/>
            <a:ext cx="233700" cy="2303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26;p31">
            <a:extLst>
              <a:ext uri="{FF2B5EF4-FFF2-40B4-BE49-F238E27FC236}">
                <a16:creationId xmlns:a16="http://schemas.microsoft.com/office/drawing/2014/main" id="{C56756AE-F861-4241-38D9-46EC4D8A658C}"/>
              </a:ext>
            </a:extLst>
          </p:cNvPr>
          <p:cNvSpPr/>
          <p:nvPr/>
        </p:nvSpPr>
        <p:spPr>
          <a:xfrm>
            <a:off x="6536541" y="2106652"/>
            <a:ext cx="233700" cy="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70B6C-A703-7722-024C-49C21ED7F4B7}"/>
              </a:ext>
            </a:extLst>
          </p:cNvPr>
          <p:cNvSpPr txBox="1"/>
          <p:nvPr/>
        </p:nvSpPr>
        <p:spPr>
          <a:xfrm>
            <a:off x="1346637" y="1234966"/>
            <a:ext cx="65426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98.40%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9A342-E616-B032-336B-76FBD6AB1DC3}"/>
              </a:ext>
            </a:extLst>
          </p:cNvPr>
          <p:cNvSpPr txBox="1"/>
          <p:nvPr/>
        </p:nvSpPr>
        <p:spPr>
          <a:xfrm>
            <a:off x="1629103" y="2561897"/>
            <a:ext cx="74623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0.0059s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E1DC32-8499-0619-4CF1-87F809A5A176}"/>
              </a:ext>
            </a:extLst>
          </p:cNvPr>
          <p:cNvSpPr txBox="1"/>
          <p:nvPr/>
        </p:nvSpPr>
        <p:spPr>
          <a:xfrm>
            <a:off x="3100550" y="1313793"/>
            <a:ext cx="65426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98.06%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F421E9-4707-B11D-1D1D-827E791F9122}"/>
              </a:ext>
            </a:extLst>
          </p:cNvPr>
          <p:cNvSpPr txBox="1"/>
          <p:nvPr/>
        </p:nvSpPr>
        <p:spPr>
          <a:xfrm>
            <a:off x="3383017" y="2075793"/>
            <a:ext cx="74623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0.0083s</a:t>
            </a:r>
            <a:endParaRPr lang="en-US" dirty="0"/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F13FC2F8-64D2-466F-DFDD-078C6979364E}"/>
              </a:ext>
            </a:extLst>
          </p:cNvPr>
          <p:cNvSpPr txBox="1"/>
          <p:nvPr/>
        </p:nvSpPr>
        <p:spPr>
          <a:xfrm>
            <a:off x="4828188" y="1202120"/>
            <a:ext cx="654268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050" dirty="0">
                <a:solidFill>
                  <a:schemeClr val="bg1"/>
                </a:solidFill>
              </a:rPr>
              <a:t>98.71%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806D0A-9697-8955-D224-5524B79103E0}"/>
              </a:ext>
            </a:extLst>
          </p:cNvPr>
          <p:cNvSpPr txBox="1"/>
          <p:nvPr/>
        </p:nvSpPr>
        <p:spPr>
          <a:xfrm>
            <a:off x="5097517" y="2391103"/>
            <a:ext cx="74623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0.0070s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9A264E-0D62-FD0B-E3B5-0D345DA74030}"/>
              </a:ext>
            </a:extLst>
          </p:cNvPr>
          <p:cNvSpPr txBox="1"/>
          <p:nvPr/>
        </p:nvSpPr>
        <p:spPr>
          <a:xfrm>
            <a:off x="6772603" y="1563413"/>
            <a:ext cx="746231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Test Accuracy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E57F54-BF33-4473-99A7-F38E3610F158}"/>
              </a:ext>
            </a:extLst>
          </p:cNvPr>
          <p:cNvSpPr txBox="1"/>
          <p:nvPr/>
        </p:nvSpPr>
        <p:spPr>
          <a:xfrm>
            <a:off x="6752896" y="2029810"/>
            <a:ext cx="1041834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050" dirty="0">
                <a:solidFill>
                  <a:schemeClr val="bg1"/>
                </a:solidFill>
              </a:rPr>
              <a:t>Interface 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F08720-AB70-2072-DD5A-5F663F6428F4}"/>
              </a:ext>
            </a:extLst>
          </p:cNvPr>
          <p:cNvSpPr txBox="1"/>
          <p:nvPr/>
        </p:nvSpPr>
        <p:spPr>
          <a:xfrm>
            <a:off x="1497723" y="4256688"/>
            <a:ext cx="66083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AlexNet</a:t>
            </a:r>
            <a:endParaRPr lang="en-US" dirty="0" err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4CCECD-75F2-01B5-093D-45A29660A672}"/>
              </a:ext>
            </a:extLst>
          </p:cNvPr>
          <p:cNvSpPr txBox="1"/>
          <p:nvPr/>
        </p:nvSpPr>
        <p:spPr>
          <a:xfrm>
            <a:off x="3264775" y="4256688"/>
            <a:ext cx="6411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VGG19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C2EAF5-56F7-1E8E-9D0E-50761B774667}"/>
              </a:ext>
            </a:extLst>
          </p:cNvPr>
          <p:cNvSpPr txBox="1"/>
          <p:nvPr/>
        </p:nvSpPr>
        <p:spPr>
          <a:xfrm>
            <a:off x="4998982" y="4256688"/>
            <a:ext cx="6411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VGG16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b="0" dirty="0"/>
              <a:t>Language &amp; Tools</a:t>
            </a:r>
            <a:endParaRPr lang="en-US"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2781153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A6700"/>
                </a:solidFill>
              </a:rPr>
              <a:t>Python</a:t>
            </a:r>
            <a:endParaRPr sz="1200" b="1" dirty="0">
              <a:solidFill>
                <a:srgbClr val="FA6700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200" dirty="0"/>
              <a:t>A popular programming language for machine learning.</a:t>
            </a:r>
            <a:endParaRPr lang="en"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2"/>
          </p:nvPr>
        </p:nvSpPr>
        <p:spPr>
          <a:xfrm>
            <a:off x="4981052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A6700"/>
                </a:solidFill>
              </a:rPr>
              <a:t>CNN</a:t>
            </a:r>
            <a:endParaRPr lang="en-US" dirty="0">
              <a:solidFill>
                <a:srgbClr val="FA67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200" dirty="0"/>
              <a:t>Convolutional neural network (CNN), a type of artificial neural network.</a:t>
            </a:r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3"/>
          </p:nvPr>
        </p:nvSpPr>
        <p:spPr>
          <a:xfrm>
            <a:off x="579141" y="3027636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FA6700"/>
                </a:solidFill>
              </a:rPr>
              <a:t>Pytorch</a:t>
            </a:r>
            <a:endParaRPr lang="en-US" dirty="0" err="1">
              <a:solidFill>
                <a:srgbClr val="FA67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200" dirty="0"/>
              <a:t>Open source machine learning (ML) framework based on the Python programming language and the Torch library.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2781153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FA6700"/>
                </a:solidFill>
              </a:rPr>
              <a:t>Streamlit</a:t>
            </a:r>
            <a:endParaRPr lang="en-US" dirty="0" err="1">
              <a:solidFill>
                <a:srgbClr val="FA67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200" dirty="0"/>
              <a:t>Open source framework to  create web apps for machine learning.</a:t>
            </a:r>
          </a:p>
        </p:txBody>
      </p:sp>
      <p:sp>
        <p:nvSpPr>
          <p:cNvPr id="5" name="Google Shape;301;p30">
            <a:extLst>
              <a:ext uri="{FF2B5EF4-FFF2-40B4-BE49-F238E27FC236}">
                <a16:creationId xmlns:a16="http://schemas.microsoft.com/office/drawing/2014/main" id="{74D8D183-F507-18F2-BBA9-AC185B769B60}"/>
              </a:ext>
            </a:extLst>
          </p:cNvPr>
          <p:cNvSpPr txBox="1">
            <a:spLocks/>
          </p:cNvSpPr>
          <p:nvPr/>
        </p:nvSpPr>
        <p:spPr>
          <a:xfrm>
            <a:off x="581159" y="1355178"/>
            <a:ext cx="2005800" cy="15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lnSpc>
                <a:spcPct val="114999"/>
              </a:lnSpc>
              <a:buNone/>
            </a:pPr>
            <a:r>
              <a:rPr lang="en-US" sz="1200" b="1" dirty="0">
                <a:solidFill>
                  <a:srgbClr val="FA6700"/>
                </a:solidFill>
              </a:rPr>
              <a:t>State Farm Distracted Driver Detection Dataset by Kaggle</a:t>
            </a:r>
            <a:endParaRPr lang="en-US" b="1" dirty="0">
              <a:solidFill>
                <a:srgbClr val="FA67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-US" sz="1200" dirty="0"/>
              <a:t>A dataset of 2D dashboard camera images of drivers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B1B-FA74-E6CB-E1A7-97883A5902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2F928-0463-7FE5-3F38-821E7E8B50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0707" y="173530"/>
            <a:ext cx="7482873" cy="8572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State Farm Distracted Driver Detection Dataset by Kaggle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30EE4-1F6F-C8F5-561B-EC26264259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89471" y="1391964"/>
            <a:ext cx="2793287" cy="2742161"/>
          </a:xfrm>
        </p:spPr>
        <p:txBody>
          <a:bodyPr/>
          <a:lstStyle/>
          <a:p>
            <a:pPr marL="127000" indent="0">
              <a:buNone/>
            </a:pPr>
            <a:r>
              <a:rPr lang="en-US" sz="1000" dirty="0"/>
              <a:t>Classes of the dataset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c0: safe driving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000" dirty="0"/>
              <a:t>c1: texting – right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c2: talking on the phone - right 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c3: texting – left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c4: talking on the phone - left 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c5: operating the radio 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c6: drinking 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c7: reaching behind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000" dirty="0"/>
              <a:t>c8: hair and makeup </a:t>
            </a:r>
          </a:p>
          <a:p>
            <a:pPr>
              <a:lnSpc>
                <a:spcPct val="114999"/>
              </a:lnSpc>
            </a:pPr>
            <a:r>
              <a:rPr lang="en-US" sz="1000" dirty="0"/>
              <a:t>c9: talking to passenger</a:t>
            </a:r>
            <a:endParaRPr lang="en-US" sz="1000"/>
          </a:p>
        </p:txBody>
      </p:sp>
      <p:pic>
        <p:nvPicPr>
          <p:cNvPr id="21" name="Picture 21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05C996D6-7248-5048-8C28-74AB0A43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1" y="1394530"/>
            <a:ext cx="3636579" cy="28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F60C2-1441-EA3E-C06F-C4DEA0977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0122E-B21E-6B26-6FA7-2B8870A4E71F}"/>
              </a:ext>
            </a:extLst>
          </p:cNvPr>
          <p:cNvSpPr txBox="1">
            <a:spLocks/>
          </p:cNvSpPr>
          <p:nvPr/>
        </p:nvSpPr>
        <p:spPr>
          <a:xfrm>
            <a:off x="394139" y="764736"/>
            <a:ext cx="7482873" cy="26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Python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AB8197-BC56-2A55-C01D-4DABE97FC0EB}"/>
              </a:ext>
            </a:extLst>
          </p:cNvPr>
          <p:cNvSpPr txBox="1">
            <a:spLocks/>
          </p:cNvSpPr>
          <p:nvPr/>
        </p:nvSpPr>
        <p:spPr>
          <a:xfrm>
            <a:off x="400707" y="1073477"/>
            <a:ext cx="7482873" cy="73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>
                <a:solidFill>
                  <a:schemeClr val="bg1"/>
                </a:solidFill>
              </a:rPr>
              <a:t>Python is the mostly used programming language for Computer Vision and Machine Learning experiments because of its open source and easy-to-use wide range of libraries.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B9D159-0C1A-0D6C-840C-A705E05F40F7}"/>
              </a:ext>
            </a:extLst>
          </p:cNvPr>
          <p:cNvSpPr txBox="1">
            <a:spLocks/>
          </p:cNvSpPr>
          <p:nvPr/>
        </p:nvSpPr>
        <p:spPr>
          <a:xfrm>
            <a:off x="400708" y="2124512"/>
            <a:ext cx="7482873" cy="31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3D1BAA-64B9-0D3B-A1DA-7CAD02C07863}"/>
              </a:ext>
            </a:extLst>
          </p:cNvPr>
          <p:cNvSpPr txBox="1">
            <a:spLocks/>
          </p:cNvSpPr>
          <p:nvPr/>
        </p:nvSpPr>
        <p:spPr>
          <a:xfrm>
            <a:off x="400708" y="2485803"/>
            <a:ext cx="7482873" cy="50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/>
              <a:t>CNN architectures have a great advantage for image recognition and processing, due to its ability to recognize patterns in images.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AE73B7-21F6-193C-3129-57BB6C874FAC}"/>
              </a:ext>
            </a:extLst>
          </p:cNvPr>
          <p:cNvSpPr txBox="1">
            <a:spLocks/>
          </p:cNvSpPr>
          <p:nvPr/>
        </p:nvSpPr>
        <p:spPr>
          <a:xfrm>
            <a:off x="394137" y="3306926"/>
            <a:ext cx="7482873" cy="2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Pytorch</a:t>
            </a:r>
            <a:endParaRPr lang="en-US" dirty="0" err="1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8B0D9F-7AF7-F78A-5E43-4F99ACE069A3}"/>
              </a:ext>
            </a:extLst>
          </p:cNvPr>
          <p:cNvSpPr txBox="1">
            <a:spLocks/>
          </p:cNvSpPr>
          <p:nvPr/>
        </p:nvSpPr>
        <p:spPr>
          <a:xfrm>
            <a:off x="394139" y="3602527"/>
            <a:ext cx="7482873" cy="50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/>
              <a:t>It provides tensor library fundamentally utilized for Deep Learning applications utilizing GPUs and CPUs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3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F60C2-1441-EA3E-C06F-C4DEA0977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0122E-B21E-6B26-6FA7-2B8870A4E71F}"/>
              </a:ext>
            </a:extLst>
          </p:cNvPr>
          <p:cNvSpPr txBox="1">
            <a:spLocks/>
          </p:cNvSpPr>
          <p:nvPr/>
        </p:nvSpPr>
        <p:spPr>
          <a:xfrm>
            <a:off x="394139" y="764736"/>
            <a:ext cx="7482873" cy="26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Streamlit</a:t>
            </a:r>
            <a:endParaRPr lang="en-US" dirty="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AB8197-BC56-2A55-C01D-4DABE97FC0EB}"/>
              </a:ext>
            </a:extLst>
          </p:cNvPr>
          <p:cNvSpPr txBox="1">
            <a:spLocks/>
          </p:cNvSpPr>
          <p:nvPr/>
        </p:nvSpPr>
        <p:spPr>
          <a:xfrm>
            <a:off x="394139" y="1119460"/>
            <a:ext cx="7482873" cy="37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>
                <a:solidFill>
                  <a:schemeClr val="bg1"/>
                </a:solidFill>
              </a:rPr>
              <a:t>It provides a very easy to use framework to build web application to implement deep learning models is a very short time.</a:t>
            </a:r>
          </a:p>
        </p:txBody>
      </p:sp>
    </p:spTree>
    <p:extLst>
      <p:ext uri="{BB962C8B-B14F-4D97-AF65-F5344CB8AC3E}">
        <p14:creationId xmlns:p14="http://schemas.microsoft.com/office/powerpoint/2010/main" val="228724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2314511" cy="5551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Future</a:t>
            </a:r>
            <a:r>
              <a:rPr lang="en" sz="2800" dirty="0"/>
              <a:t> Work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2F5C5F32-0C13-99B7-3E60-236BD3303A39}"/>
              </a:ext>
            </a:extLst>
          </p:cNvPr>
          <p:cNvSpPr txBox="1">
            <a:spLocks/>
          </p:cNvSpPr>
          <p:nvPr/>
        </p:nvSpPr>
        <p:spPr>
          <a:xfrm>
            <a:off x="685653" y="1648153"/>
            <a:ext cx="3649573" cy="9479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/>
              <a:buChar char="⬡"/>
            </a:pPr>
            <a:r>
              <a:rPr lang="en-US" dirty="0">
                <a:solidFill>
                  <a:schemeClr val="bg1"/>
                </a:solidFill>
              </a:rPr>
              <a:t>Reduce model size</a:t>
            </a:r>
          </a:p>
          <a:p>
            <a:pPr marL="76200">
              <a:spcBef>
                <a:spcPts val="600"/>
              </a:spcBef>
              <a:buSzPts val="2400"/>
            </a:pPr>
            <a:endParaRPr lang="en-US" dirty="0">
              <a:solidFill>
                <a:schemeClr val="bg1"/>
              </a:solidFill>
            </a:endParaRPr>
          </a:p>
          <a:p>
            <a:pPr marL="457200" indent="-381000">
              <a:buSzPts val="2400"/>
              <a:buFont typeface="Arial"/>
              <a:buChar char="⬡"/>
            </a:pPr>
            <a:r>
              <a:rPr lang="en-US" dirty="0">
                <a:solidFill>
                  <a:schemeClr val="bg1"/>
                </a:solidFill>
              </a:rPr>
              <a:t>Implement these models in IoT devices to test them with real world environment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3172" y="816687"/>
            <a:ext cx="2314575" cy="5540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References</a:t>
            </a:r>
            <a:endParaRPr lang="en-US" dirty="0"/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2F5C5F32-0C13-99B7-3E60-236BD3303A39}"/>
              </a:ext>
            </a:extLst>
          </p:cNvPr>
          <p:cNvSpPr txBox="1">
            <a:spLocks/>
          </p:cNvSpPr>
          <p:nvPr/>
        </p:nvSpPr>
        <p:spPr>
          <a:xfrm>
            <a:off x="685653" y="1648153"/>
            <a:ext cx="7045727" cy="5603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SzPts val="2400"/>
              <a:buFont typeface="Arial"/>
              <a:buChar char="⬡"/>
            </a:pP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 - ImageNet Classification with Deep Convolutional Neural Networks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chemeClr val="bg1"/>
              </a:solidFill>
            </a:endParaRPr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⬡"/>
            </a:pPr>
            <a:r>
              <a:rPr lang="en-US" dirty="0">
                <a:solidFill>
                  <a:schemeClr val="bg1"/>
                </a:solidFill>
              </a:rPr>
              <a:t>VGG - Very Deep Convolutional Networks for Large-Scale Image Recognition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chemeClr val="bg1"/>
              </a:solidFill>
            </a:endParaRPr>
          </a:p>
          <a:p>
            <a:pPr marL="76200">
              <a:spcBef>
                <a:spcPts val="600"/>
              </a:spcBef>
              <a:buSzPts val="2400"/>
            </a:pPr>
            <a:endParaRPr lang="en-US" dirty="0">
              <a:solidFill>
                <a:schemeClr val="bg1"/>
              </a:solidFill>
            </a:endParaRPr>
          </a:p>
          <a:p>
            <a:pPr marL="457200" indent="-381000">
              <a:buSzPts val="2400"/>
              <a:buFont typeface="Arial"/>
              <a:buChar char="⬡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0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249763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Distracted Driver Detection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06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20</a:t>
            </a:fld>
            <a:endParaRPr dirty="0"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705507" y="1801578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705507" y="2761875"/>
            <a:ext cx="3617400" cy="3916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dirty="0"/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735E19FD-6FAA-A6C4-F5A8-FAB1F462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16" y="635547"/>
            <a:ext cx="1276350" cy="14954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11012D-61FB-634D-D92A-0A81B2E2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32" y="2432160"/>
            <a:ext cx="3171825" cy="1885950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1C803CB7-75BD-6984-1379-20A922761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801" y="1632388"/>
            <a:ext cx="5524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Presentation Outline</a:t>
            </a:r>
            <a:endParaRPr lang="en-US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Introduction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Objectives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Features &amp; Functions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" dirty="0"/>
              <a:t>Language &amp; Tools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" dirty="0"/>
              <a:t>Justification of using those tools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" dirty="0"/>
              <a:t>Future Work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238164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400" dirty="0"/>
              <a:t>Introduction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211599"/>
            <a:ext cx="4701278" cy="37331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800" b="1" dirty="0">
                <a:solidFill>
                  <a:srgbClr val="000000"/>
                </a:solidFill>
              </a:rPr>
              <a:t>Driver distraction</a:t>
            </a:r>
            <a:r>
              <a:rPr lang="en" sz="1800" b="1" dirty="0"/>
              <a:t> </a:t>
            </a:r>
            <a:r>
              <a:rPr lang="en" sz="1800" dirty="0"/>
              <a:t>constitutes an important factor in the increased risk of road accidents in Bangladesh. These distraction sources can be internal or external.</a:t>
            </a:r>
            <a:br>
              <a:rPr lang="en" sz="1800" dirty="0"/>
            </a:br>
            <a:r>
              <a:rPr lang="en" sz="1800" dirty="0"/>
              <a:t>In this project, we will detect drivers distracted by internal sources while driving using dash-cam footage.</a:t>
            </a:r>
            <a:endParaRPr lang="en-US" dirty="0"/>
          </a:p>
        </p:txBody>
      </p:sp>
      <p:pic>
        <p:nvPicPr>
          <p:cNvPr id="82" name="Google Shape;82;p15" descr="A picture containing person, person, computer, indoor&#10;&#10;Description automatically generated"/>
          <p:cNvPicPr preferRelativeResize="0"/>
          <p:nvPr/>
        </p:nvPicPr>
        <p:blipFill rotWithShape="1">
          <a:blip r:embed="rId3"/>
          <a:srcRect l="54936" t="214" r="-35050" b="-644"/>
          <a:stretch/>
        </p:blipFill>
        <p:spPr>
          <a:xfrm>
            <a:off x="6242378" y="1067126"/>
            <a:ext cx="3678595" cy="3074934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Objectives</a:t>
            </a:r>
            <a:endParaRPr lang="en-US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to detect distracted drivers.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to prevent accidents caused by driver distraction.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to increase drivers' concentration on driving.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53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948129" y="945675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14153" y="624645"/>
            <a:ext cx="393032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3000" dirty="0">
                <a:cs typeface="Lexend Deca"/>
                <a:sym typeface="Lexend Deca"/>
              </a:rPr>
              <a:t>Features &amp; Functions</a:t>
            </a:r>
            <a:endParaRPr lang="en-US" dirty="0"/>
          </a:p>
          <a:p>
            <a:pPr marL="0" indent="0">
              <a:buNone/>
            </a:pPr>
            <a:r>
              <a:rPr lang="en" sz="1800" dirty="0"/>
              <a:t>4 Convolutional Neural Network has been used and compared to classify the image of drivers while driving to detect the distracted drivers</a:t>
            </a:r>
          </a:p>
        </p:txBody>
      </p:sp>
      <p:pic>
        <p:nvPicPr>
          <p:cNvPr id="362" name="Google Shape;362;p34" descr="Graphical user interface, application&#10;&#10;Description automatically generated"/>
          <p:cNvPicPr preferRelativeResize="0"/>
          <p:nvPr/>
        </p:nvPicPr>
        <p:blipFill rotWithShape="1">
          <a:blip r:embed="rId3"/>
          <a:srcRect l="13349" r="13349"/>
          <a:stretch/>
        </p:blipFill>
        <p:spPr>
          <a:xfrm>
            <a:off x="4518345" y="1098384"/>
            <a:ext cx="4006751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407275" y="1718059"/>
            <a:ext cx="42640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AlexNet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0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FED04C1-C523-ABF2-56EE-9F5698AE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11" y="1283551"/>
            <a:ext cx="6362699" cy="25698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Performance of </a:t>
            </a:r>
            <a:r>
              <a:rPr lang="en" dirty="0" err="1">
                <a:solidFill>
                  <a:srgbClr val="FAAE5F"/>
                </a:solidFill>
              </a:rPr>
              <a:t>AlexNet</a:t>
            </a:r>
            <a:endParaRPr lang="en-US" dirty="0" err="1">
              <a:solidFill>
                <a:srgbClr val="FAAE5F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4D7F39F-6124-D267-CE14-22DD9955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52" y="1357021"/>
            <a:ext cx="6067097" cy="31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394137" y="1810025"/>
            <a:ext cx="42640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VGG19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11FCC7-C869-CC2A-4260-719880B3A5EE}"/>
              </a:ext>
            </a:extLst>
          </p:cNvPr>
          <p:cNvGrpSpPr/>
          <p:nvPr/>
        </p:nvGrpSpPr>
        <p:grpSpPr>
          <a:xfrm>
            <a:off x="2819400" y="905766"/>
            <a:ext cx="5692664" cy="3338537"/>
            <a:chOff x="2819400" y="905766"/>
            <a:chExt cx="5692664" cy="3338537"/>
          </a:xfrm>
        </p:grpSpPr>
        <p:pic>
          <p:nvPicPr>
            <p:cNvPr id="4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A99C96C-E31F-88B8-0427-9B1D6A6E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905766"/>
              <a:ext cx="5692664" cy="333853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DE01D5-CC1B-AF8A-1334-0C2730B958B4}"/>
                </a:ext>
              </a:extLst>
            </p:cNvPr>
            <p:cNvSpPr/>
            <p:nvPr/>
          </p:nvSpPr>
          <p:spPr>
            <a:xfrm>
              <a:off x="8217775" y="2502775"/>
              <a:ext cx="249620" cy="137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174233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Aliena template</vt:lpstr>
      <vt:lpstr>Rajshahi University of Engineering &amp; Technology</vt:lpstr>
      <vt:lpstr>Distracted Driver Detection  </vt:lpstr>
      <vt:lpstr>Presentation Outline</vt:lpstr>
      <vt:lpstr>Introduction</vt:lpstr>
      <vt:lpstr>Objectives</vt:lpstr>
      <vt:lpstr>PowerPoint Presentation</vt:lpstr>
      <vt:lpstr>1. AlexNet</vt:lpstr>
      <vt:lpstr>Performance of AlexNet</vt:lpstr>
      <vt:lpstr>2. VGG19</vt:lpstr>
      <vt:lpstr>Performance of VGG19</vt:lpstr>
      <vt:lpstr>3. VGG16</vt:lpstr>
      <vt:lpstr>Performance of VGG16</vt:lpstr>
      <vt:lpstr>AlexNet vs VGG19 vs VGG16</vt:lpstr>
      <vt:lpstr>Language &amp; Tools</vt:lpstr>
      <vt:lpstr>State Farm Distracted Driver Detection Dataset by Kaggle</vt:lpstr>
      <vt:lpstr>PowerPoint Presentation</vt:lpstr>
      <vt:lpstr>PowerPoint Presentation</vt:lpstr>
      <vt:lpstr>Future Work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revision>747</cp:revision>
  <dcterms:modified xsi:type="dcterms:W3CDTF">2023-03-10T13:53:45Z</dcterms:modified>
</cp:coreProperties>
</file>